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267" r:id="rId5"/>
    <p:sldId id="261" r:id="rId6"/>
    <p:sldId id="284" r:id="rId7"/>
    <p:sldId id="285" r:id="rId8"/>
    <p:sldId id="287" r:id="rId9"/>
    <p:sldId id="286" r:id="rId10"/>
    <p:sldId id="265" r:id="rId11"/>
    <p:sldId id="262" r:id="rId12"/>
    <p:sldId id="263" r:id="rId13"/>
    <p:sldId id="264" r:id="rId14"/>
    <p:sldId id="271" r:id="rId15"/>
    <p:sldId id="270" r:id="rId16"/>
    <p:sldId id="269" r:id="rId17"/>
    <p:sldId id="288" r:id="rId18"/>
    <p:sldId id="274" r:id="rId19"/>
    <p:sldId id="273" r:id="rId20"/>
    <p:sldId id="268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618" autoAdjust="0"/>
  </p:normalViewPr>
  <p:slideViewPr>
    <p:cSldViewPr>
      <p:cViewPr varScale="1">
        <p:scale>
          <a:sx n="85" d="100"/>
          <a:sy n="85" d="100"/>
        </p:scale>
        <p:origin x="21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EE61041-6AD0-4912-8908-DC5410FF3F22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5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16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86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6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89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58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5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0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2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1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9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88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80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4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9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42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1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3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1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2852738"/>
            <a:ext cx="6048375" cy="750887"/>
          </a:xfrm>
        </p:spPr>
        <p:txBody>
          <a:bodyPr/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1775" y="3573463"/>
            <a:ext cx="6048375" cy="503237"/>
          </a:xfrm>
        </p:spPr>
        <p:txBody>
          <a:bodyPr/>
          <a:lstStyle>
            <a:lvl1pPr marL="0" indent="0" algn="r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56438" y="688975"/>
            <a:ext cx="1908175" cy="59086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31913" y="688975"/>
            <a:ext cx="5572125" cy="5908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331913" y="1341438"/>
            <a:ext cx="374015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24463" y="1341438"/>
            <a:ext cx="374015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688975"/>
            <a:ext cx="763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341438"/>
            <a:ext cx="76327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  <a:p>
            <a:pPr lvl="2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828600" y="260648"/>
            <a:ext cx="6575276" cy="725225"/>
          </a:xfrm>
          <a:noFill/>
        </p:spPr>
        <p:txBody>
          <a:bodyPr/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Tahoma" charset="0"/>
              </a:rPr>
              <a:t>Anticipez les besoins en consommation de bâtiments</a:t>
            </a:r>
            <a:endParaRPr lang="uk-UA">
              <a:solidFill>
                <a:schemeClr val="accent2">
                  <a:lumMod val="50000"/>
                </a:schemeClr>
              </a:solidFill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94411" y="6396945"/>
            <a:ext cx="5175250" cy="274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dirty="0"/>
              <a:t>Sarah Khomsi</a:t>
            </a:r>
            <a:endParaRPr lang="uk-U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14E4A8-AF2B-64FA-5E1D-0612E2410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7639"/>
            <a:ext cx="2789191" cy="11231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B27663E-225B-E4EE-D9BF-F8412A0A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93304"/>
            <a:ext cx="6264696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B16B747-B9C0-64AA-A965-B63D5EB2BCC7}"/>
              </a:ext>
            </a:extLst>
          </p:cNvPr>
          <p:cNvSpPr txBox="1"/>
          <p:nvPr/>
        </p:nvSpPr>
        <p:spPr>
          <a:xfrm>
            <a:off x="611560" y="1166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quantitatives :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918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D8DCCE43-0AB8-35E7-7BF9-CD3B6CBB4824}"/>
              </a:ext>
            </a:extLst>
          </p:cNvPr>
          <p:cNvSpPr txBox="1"/>
          <p:nvPr/>
        </p:nvSpPr>
        <p:spPr>
          <a:xfrm>
            <a:off x="720080" y="116632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EnergyStar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894C717F-F31E-F655-D6D9-9657A5142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5" y="485964"/>
            <a:ext cx="4592359" cy="59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D45DDB-5838-4774-3D64-F987BCE7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42" y="3394176"/>
            <a:ext cx="3280222" cy="32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F81302-6882-4ACE-E122-B7B60547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41805"/>
            <a:ext cx="3720155" cy="27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00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74709"/>
            <a:ext cx="7056438" cy="906019"/>
          </a:xfrm>
        </p:spPr>
        <p:txBody>
          <a:bodyPr/>
          <a:lstStyle/>
          <a:p>
            <a:r>
              <a:rPr lang="fr-FR" sz="2400" dirty="0"/>
              <a:t>Suppression des données sensibles et/ou inutiles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FE6CF6-5335-EBB8-4586-95C11DC6592B}"/>
              </a:ext>
            </a:extLst>
          </p:cNvPr>
          <p:cNvSpPr txBox="1"/>
          <p:nvPr/>
        </p:nvSpPr>
        <p:spPr>
          <a:xfrm>
            <a:off x="3275856" y="980728"/>
            <a:ext cx="52565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OSEBuildingID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DataYear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PropertyName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Address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'City’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kern="0" dirty="0">
                <a:solidFill>
                  <a:srgbClr val="586888"/>
                </a:solidFill>
                <a:latin typeface="Arial"/>
                <a:ea typeface="+mj-ea"/>
                <a:cs typeface="+mj-cs"/>
              </a:rPr>
              <a:t>‘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State’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TaxParcelIdentificationNumber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CouncilDistrictCode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DefaultData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ComplianceStatus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58688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'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4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11669"/>
            <a:ext cx="7056438" cy="719138"/>
          </a:xfrm>
        </p:spPr>
        <p:txBody>
          <a:bodyPr/>
          <a:lstStyle/>
          <a:p>
            <a:r>
              <a:rPr lang="fr-FR" sz="2400" dirty="0"/>
              <a:t>Analyses bivariées :  Consommation d'énergie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51FDDE-FDE8-69B0-A81F-9E7A14C6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64704"/>
            <a:ext cx="6174671" cy="610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7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7056438" cy="620688"/>
          </a:xfrm>
        </p:spPr>
        <p:txBody>
          <a:bodyPr/>
          <a:lstStyle/>
          <a:p>
            <a:pPr algn="ctr"/>
            <a:r>
              <a:rPr lang="fr-FR" sz="2400" dirty="0" err="1"/>
              <a:t>Boxplots</a:t>
            </a:r>
            <a:r>
              <a:rPr lang="fr-FR" sz="2400" dirty="0"/>
              <a:t> sans </a:t>
            </a:r>
            <a:r>
              <a:rPr lang="fr-FR" sz="2400" dirty="0" err="1"/>
              <a:t>outliers</a:t>
            </a:r>
            <a:r>
              <a:rPr lang="fr-FR" sz="2400" dirty="0"/>
              <a:t> 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3BB9C9-A831-5E39-17A2-5A39C889E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"/>
          <a:stretch/>
        </p:blipFill>
        <p:spPr bwMode="auto">
          <a:xfrm>
            <a:off x="539552" y="980728"/>
            <a:ext cx="8468287" cy="45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8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898" y="0"/>
            <a:ext cx="7056438" cy="719138"/>
          </a:xfrm>
        </p:spPr>
        <p:txBody>
          <a:bodyPr/>
          <a:lstStyle/>
          <a:p>
            <a:r>
              <a:rPr lang="fr-FR" sz="2400" dirty="0"/>
              <a:t>Test de corrélation </a:t>
            </a:r>
            <a:r>
              <a:rPr lang="fr-FR" sz="2400" dirty="0" err="1"/>
              <a:t>Anova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2E350B-C928-F34A-86AC-98B12DDF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5" y="692696"/>
            <a:ext cx="6219825" cy="2114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CA204C-6901-7F06-323A-8484BCC2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106" y="2871103"/>
            <a:ext cx="6219825" cy="37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7056438" cy="719138"/>
          </a:xfrm>
        </p:spPr>
        <p:txBody>
          <a:bodyPr/>
          <a:lstStyle/>
          <a:p>
            <a:r>
              <a:rPr lang="fr-FR" sz="2400" dirty="0"/>
              <a:t>Analyses bivariées :  Consommation de CO²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1E57E13-A4DE-CE47-5F89-F5ECBB2D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02506"/>
            <a:ext cx="6805326" cy="61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56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898" y="0"/>
            <a:ext cx="7056438" cy="719138"/>
          </a:xfrm>
        </p:spPr>
        <p:txBody>
          <a:bodyPr/>
          <a:lstStyle/>
          <a:p>
            <a:r>
              <a:rPr lang="fr-FR" sz="2400" dirty="0"/>
              <a:t>Test de corrélation </a:t>
            </a:r>
            <a:r>
              <a:rPr lang="fr-FR" sz="2400" dirty="0" err="1"/>
              <a:t>Anova</a:t>
            </a:r>
            <a:endParaRPr lang="fr-FR" sz="2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6ED3C4-A273-5250-9920-489BC4A9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343" y="620688"/>
            <a:ext cx="62960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12B9B7E-463D-9D5F-B437-0BECCC52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62963"/>
            <a:ext cx="5954385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ED190E-87D2-77C8-958B-3055492EC3B7}"/>
              </a:ext>
            </a:extLst>
          </p:cNvPr>
          <p:cNvSpPr txBox="1"/>
          <p:nvPr/>
        </p:nvSpPr>
        <p:spPr>
          <a:xfrm>
            <a:off x="683568" y="116632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Analyses bivariées :  Consommation de CO²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461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336714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17475"/>
            <a:ext cx="7056438" cy="71913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909639"/>
            <a:ext cx="7056438" cy="3167434"/>
          </a:xfrm>
        </p:spPr>
        <p:txBody>
          <a:bodyPr/>
          <a:lstStyle/>
          <a:p>
            <a:r>
              <a:rPr lang="en-US" sz="2000" dirty="0"/>
              <a:t>Description du </a:t>
            </a:r>
            <a:r>
              <a:rPr lang="fr-FR" sz="2000" dirty="0"/>
              <a:t>fichier</a:t>
            </a:r>
          </a:p>
          <a:p>
            <a:r>
              <a:rPr lang="fr-FR" sz="2000" dirty="0"/>
              <a:t>Traitement et analyse des variables qualitatives</a:t>
            </a:r>
          </a:p>
          <a:p>
            <a:r>
              <a:rPr lang="fr-FR" sz="2000" dirty="0"/>
              <a:t>Traitement et analyse des variables quantitatives</a:t>
            </a:r>
          </a:p>
          <a:p>
            <a:r>
              <a:rPr lang="fr-FR" sz="2000" dirty="0" err="1"/>
              <a:t>EnergyStar</a:t>
            </a:r>
            <a:endParaRPr lang="fr-FR" sz="2000" dirty="0"/>
          </a:p>
          <a:p>
            <a:r>
              <a:rPr lang="en-US" sz="2000" dirty="0"/>
              <a:t>Analyses bivariées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dirty="0"/>
              <a:t>Consommation d'énergie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dirty="0"/>
              <a:t>Consommation de CO²</a:t>
            </a:r>
          </a:p>
          <a:p>
            <a:pPr marL="400050"/>
            <a:r>
              <a:rPr lang="en-US" sz="2000" dirty="0"/>
              <a:t>Predictions de la consommation d’énergie</a:t>
            </a:r>
          </a:p>
          <a:p>
            <a:pPr marL="400050"/>
            <a:r>
              <a:rPr lang="en-US" sz="2000" b="0" dirty="0"/>
              <a:t>Predictions de la consommation de C0²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169447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77094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13776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64619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336370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696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</p:spTree>
    <p:extLst>
      <p:ext uri="{BB962C8B-B14F-4D97-AF65-F5344CB8AC3E}">
        <p14:creationId xmlns:p14="http://schemas.microsoft.com/office/powerpoint/2010/main" val="55952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D6199FD-11C8-55D1-D40E-0EF4C9EB2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44624"/>
            <a:ext cx="7056438" cy="719138"/>
          </a:xfrm>
        </p:spPr>
        <p:txBody>
          <a:bodyPr/>
          <a:lstStyle/>
          <a:p>
            <a:pPr algn="ctr"/>
            <a:r>
              <a:rPr lang="en-US" sz="2400" dirty="0"/>
              <a:t>Description du </a:t>
            </a:r>
            <a:r>
              <a:rPr lang="fr-FR" sz="2400" dirty="0"/>
              <a:t>fichier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6B125B-9C2C-36F8-80D2-BE239463DAD3}"/>
              </a:ext>
            </a:extLst>
          </p:cNvPr>
          <p:cNvSpPr txBox="1"/>
          <p:nvPr/>
        </p:nvSpPr>
        <p:spPr>
          <a:xfrm>
            <a:off x="683568" y="1052736"/>
            <a:ext cx="71284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Taille : (3376 lignes, 46 colonnes)</a:t>
            </a:r>
          </a:p>
          <a:p>
            <a:endParaRPr lang="fr-FR" dirty="0"/>
          </a:p>
          <a:p>
            <a:r>
              <a:rPr lang="fr-FR" dirty="0"/>
              <a:t>Le jeu de données est composé de 5 parties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Identification</a:t>
            </a:r>
            <a:r>
              <a:rPr lang="fr-FR" dirty="0"/>
              <a:t> du bâtiment (adresse, numéro d'identification, nom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Description</a:t>
            </a:r>
            <a:r>
              <a:rPr lang="fr-FR" dirty="0"/>
              <a:t> du bâtiment ( Activité principale et secondaire, mesure GFA...)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Informations</a:t>
            </a:r>
            <a:r>
              <a:rPr lang="fr-FR" dirty="0"/>
              <a:t> </a:t>
            </a:r>
            <a:r>
              <a:rPr lang="fr-FR" dirty="0" err="1"/>
              <a:t>EnergyStar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Mesures</a:t>
            </a:r>
            <a:r>
              <a:rPr lang="fr-FR" dirty="0"/>
              <a:t> des différents relevés (Energie, gaz, vapeur, émissions de C0²)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Informations</a:t>
            </a:r>
            <a:r>
              <a:rPr lang="fr-FR" dirty="0"/>
              <a:t> sur la saisie des données (</a:t>
            </a:r>
            <a:r>
              <a:rPr lang="fr-FR" dirty="0" err="1"/>
              <a:t>defautdata</a:t>
            </a:r>
            <a:r>
              <a:rPr lang="fr-FR" dirty="0"/>
              <a:t>, </a:t>
            </a:r>
            <a:r>
              <a:rPr lang="fr-FR" dirty="0" err="1"/>
              <a:t>comments</a:t>
            </a:r>
            <a:r>
              <a:rPr lang="fr-FR" dirty="0"/>
              <a:t>, </a:t>
            </a:r>
            <a:r>
              <a:rPr lang="fr-FR" dirty="0" err="1"/>
              <a:t>outliers</a:t>
            </a:r>
            <a:r>
              <a:rPr lang="fr-FR" dirty="0"/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206303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5B41BC-841B-07B4-2064-993CB7BA1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7"/>
          <a:stretch/>
        </p:blipFill>
        <p:spPr bwMode="auto">
          <a:xfrm>
            <a:off x="3077344" y="116632"/>
            <a:ext cx="298931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1CF222-8E76-AEA6-5572-E93C60CD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80333"/>
            <a:ext cx="7093959" cy="38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F0E338-00F7-E77E-A68D-D99BDAF77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7"/>
          <a:stretch/>
        </p:blipFill>
        <p:spPr bwMode="auto">
          <a:xfrm>
            <a:off x="4791407" y="764704"/>
            <a:ext cx="4062347" cy="31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7AF0EF4-D984-5502-CE79-647B2BED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5"/>
          <a:stretch/>
        </p:blipFill>
        <p:spPr bwMode="auto">
          <a:xfrm>
            <a:off x="539553" y="651683"/>
            <a:ext cx="3744416" cy="60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9088A6-EC52-242F-ECC5-F7445EC62352}"/>
              </a:ext>
            </a:extLst>
          </p:cNvPr>
          <p:cNvSpPr txBox="1"/>
          <p:nvPr/>
        </p:nvSpPr>
        <p:spPr>
          <a:xfrm>
            <a:off x="683568" y="1166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qualitatives : </a:t>
            </a:r>
            <a:r>
              <a:rPr lang="fr-FR" b="1" dirty="0"/>
              <a:t>Building Type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0AE8A03-A250-A769-CE9A-8AEB6ED61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0" b="9665"/>
          <a:stretch/>
        </p:blipFill>
        <p:spPr bwMode="auto">
          <a:xfrm>
            <a:off x="4572000" y="3806178"/>
            <a:ext cx="4316317" cy="286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87123E46-32D9-C413-1C95-AF21D81D3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4" t="44817" b="43217"/>
          <a:stretch/>
        </p:blipFill>
        <p:spPr bwMode="auto">
          <a:xfrm>
            <a:off x="4368602" y="3300481"/>
            <a:ext cx="118536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39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3CDD2CA3-D73D-A008-B3B8-01EBB52C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81" y="692696"/>
            <a:ext cx="4653533" cy="370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9088A6-EC52-242F-ECC5-F7445EC62352}"/>
              </a:ext>
            </a:extLst>
          </p:cNvPr>
          <p:cNvSpPr txBox="1"/>
          <p:nvPr/>
        </p:nvSpPr>
        <p:spPr>
          <a:xfrm>
            <a:off x="720080" y="1166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qualitatives : </a:t>
            </a:r>
            <a:r>
              <a:rPr lang="fr-FR" sz="1800" dirty="0" err="1"/>
              <a:t>Neighborhood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3249BC-2607-2D73-54F7-2A0495D1F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 r="32244"/>
          <a:stretch/>
        </p:blipFill>
        <p:spPr bwMode="auto">
          <a:xfrm>
            <a:off x="539553" y="908720"/>
            <a:ext cx="3600400" cy="556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E3D994-C542-DB4D-D58C-57324E71D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8" t="31012" b="30033"/>
          <a:stretch/>
        </p:blipFill>
        <p:spPr bwMode="auto">
          <a:xfrm>
            <a:off x="4211960" y="4219764"/>
            <a:ext cx="1721761" cy="22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2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>
            <a:extLst>
              <a:ext uri="{FF2B5EF4-FFF2-40B4-BE49-F238E27FC236}">
                <a16:creationId xmlns:a16="http://schemas.microsoft.com/office/drawing/2014/main" id="{9B4AD58F-4703-FD23-BC4D-579F45414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19169"/>
            <a:ext cx="4101589" cy="279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9088A6-EC52-242F-ECC5-F7445EC62352}"/>
              </a:ext>
            </a:extLst>
          </p:cNvPr>
          <p:cNvSpPr txBox="1"/>
          <p:nvPr/>
        </p:nvSpPr>
        <p:spPr>
          <a:xfrm>
            <a:off x="720080" y="116632"/>
            <a:ext cx="7884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qualitatives : «</a:t>
            </a:r>
            <a:r>
              <a:rPr lang="fr-FR" sz="1800" dirty="0" err="1"/>
              <a:t>PropertyType</a:t>
            </a:r>
            <a:r>
              <a:rPr lang="fr-FR" sz="1800" dirty="0"/>
              <a:t> /</a:t>
            </a:r>
            <a:r>
              <a:rPr lang="fr-FR" sz="1800" dirty="0" err="1"/>
              <a:t>UseType</a:t>
            </a:r>
            <a:r>
              <a:rPr lang="fr-FR" sz="1800" dirty="0"/>
              <a:t> avant transformation</a:t>
            </a: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194274F-262A-85F8-4928-12516F80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46068"/>
            <a:ext cx="385286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847BB9A-3FA8-7531-9051-382BA657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56" y="908720"/>
            <a:ext cx="4591048" cy="28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E151D63-856A-D926-3AC1-B5751A143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7"/>
          <a:stretch/>
        </p:blipFill>
        <p:spPr bwMode="auto">
          <a:xfrm>
            <a:off x="539552" y="3754923"/>
            <a:ext cx="4591048" cy="29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85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0B7D3E6-65F1-DDC6-047A-A9BDEC4A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3584044" cy="3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9088A6-EC52-242F-ECC5-F7445EC62352}"/>
              </a:ext>
            </a:extLst>
          </p:cNvPr>
          <p:cNvSpPr txBox="1"/>
          <p:nvPr/>
        </p:nvSpPr>
        <p:spPr>
          <a:xfrm>
            <a:off x="720080" y="116632"/>
            <a:ext cx="7884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qualitatives : «</a:t>
            </a:r>
            <a:r>
              <a:rPr lang="fr-FR" sz="1800" dirty="0" err="1"/>
              <a:t>PropertyType</a:t>
            </a:r>
            <a:r>
              <a:rPr lang="fr-FR" sz="1800" dirty="0"/>
              <a:t> /</a:t>
            </a:r>
            <a:r>
              <a:rPr lang="fr-FR" sz="1800" dirty="0" err="1"/>
              <a:t>UseType</a:t>
            </a:r>
            <a:r>
              <a:rPr lang="fr-FR" sz="1800" dirty="0"/>
              <a:t> après transformation</a:t>
            </a: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A50BADA-3866-D33A-3694-4FD48E0F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15085"/>
            <a:ext cx="3965323" cy="30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41E4E7D-5E5E-8AA0-6975-4C12435C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2" y="3909118"/>
            <a:ext cx="3502918" cy="288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CE25FF0C-6F12-E1BC-6E75-38EC874ED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38290"/>
            <a:ext cx="3584044" cy="293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57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29088A6-EC52-242F-ECC5-F7445EC62352}"/>
              </a:ext>
            </a:extLst>
          </p:cNvPr>
          <p:cNvSpPr txBox="1"/>
          <p:nvPr/>
        </p:nvSpPr>
        <p:spPr>
          <a:xfrm>
            <a:off x="720080" y="116632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quantitatives : </a:t>
            </a:r>
            <a:r>
              <a:rPr lang="fr-FR" sz="1800" dirty="0" err="1"/>
              <a:t>TypeGFA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FD4CE2-FD8A-5055-1521-BAFB2A923F3E}"/>
              </a:ext>
            </a:extLst>
          </p:cNvPr>
          <p:cNvSpPr txBox="1"/>
          <p:nvPr/>
        </p:nvSpPr>
        <p:spPr>
          <a:xfrm>
            <a:off x="718882" y="640020"/>
            <a:ext cx="76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PropertyGFATotal</a:t>
            </a:r>
            <a:r>
              <a:rPr lang="fr-FR" dirty="0"/>
              <a:t> = </a:t>
            </a:r>
            <a:r>
              <a:rPr lang="fr-FR" dirty="0" err="1"/>
              <a:t>PropertyGFAParking</a:t>
            </a:r>
            <a:r>
              <a:rPr lang="fr-FR" dirty="0"/>
              <a:t> +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PropertyGFABuilding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(s)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84DEC5-33EC-7378-F063-27D7FD1C50F6}"/>
              </a:ext>
            </a:extLst>
          </p:cNvPr>
          <p:cNvSpPr txBox="1"/>
          <p:nvPr/>
        </p:nvSpPr>
        <p:spPr>
          <a:xfrm>
            <a:off x="718882" y="1193432"/>
            <a:ext cx="79928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PropertyGFABuilding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(s)</a:t>
            </a:r>
            <a:r>
              <a:rPr lang="fr-FR" dirty="0"/>
              <a:t> =  </a:t>
            </a:r>
            <a:r>
              <a:rPr lang="fr-FR" dirty="0" err="1"/>
              <a:t>LargestPropertyUseTypeGFA</a:t>
            </a:r>
            <a:r>
              <a:rPr lang="fr-FR" dirty="0"/>
              <a:t>  					</a:t>
            </a:r>
          </a:p>
          <a:p>
            <a:r>
              <a:rPr lang="fr-FR" dirty="0"/>
              <a:t>		               + </a:t>
            </a:r>
            <a:r>
              <a:rPr lang="fr-FR" dirty="0" err="1"/>
              <a:t>SecondLargestPropertyUseTypeGFA</a:t>
            </a:r>
            <a:endParaRPr lang="fr-FR" dirty="0"/>
          </a:p>
          <a:p>
            <a:endParaRPr lang="fr-FR" dirty="0"/>
          </a:p>
          <a:p>
            <a:r>
              <a:rPr lang="fr-FR" dirty="0"/>
              <a:t>			+ </a:t>
            </a:r>
            <a:r>
              <a:rPr lang="fr-FR" dirty="0" err="1"/>
              <a:t>ThirdLargestPropertyUseTypeGFA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E72366-C5FF-E33B-4EF7-539FF67A5415}"/>
              </a:ext>
            </a:extLst>
          </p:cNvPr>
          <p:cNvSpPr txBox="1"/>
          <p:nvPr/>
        </p:nvSpPr>
        <p:spPr>
          <a:xfrm>
            <a:off x="718882" y="3171870"/>
            <a:ext cx="57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Variables quantitatives : </a:t>
            </a:r>
            <a:r>
              <a:rPr lang="fr-FR" sz="1800" dirty="0" err="1"/>
              <a:t>Outliers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6B260B-568D-E1B0-584C-8A301663D3A3}"/>
              </a:ext>
            </a:extLst>
          </p:cNvPr>
          <p:cNvSpPr txBox="1"/>
          <p:nvPr/>
        </p:nvSpPr>
        <p:spPr>
          <a:xfrm>
            <a:off x="755576" y="3633242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Utilisation de l’IQR qui a permis de détecter </a:t>
            </a:r>
            <a:r>
              <a:rPr lang="fr-FR" dirty="0"/>
              <a:t>175 </a:t>
            </a:r>
            <a:r>
              <a:rPr lang="fr-FR" dirty="0" err="1"/>
              <a:t>outliers</a:t>
            </a:r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6DC39E-EF5A-FF6A-214C-C5B716D5DAA1}"/>
              </a:ext>
            </a:extLst>
          </p:cNvPr>
          <p:cNvSpPr txBox="1"/>
          <p:nvPr/>
        </p:nvSpPr>
        <p:spPr>
          <a:xfrm>
            <a:off x="709881" y="4503684"/>
            <a:ext cx="5365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fr-FR" b="0" dirty="0">
                <a:effectLst/>
              </a:rPr>
              <a:t>Variables </a:t>
            </a:r>
            <a:r>
              <a:rPr lang="fr-FR" b="0" dirty="0" err="1">
                <a:effectLst/>
              </a:rPr>
              <a:t>kBtu</a:t>
            </a:r>
            <a:r>
              <a:rPr lang="fr-FR" b="0" dirty="0">
                <a:effectLst/>
              </a:rPr>
              <a:t> :  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75880CC-E958-F37E-3728-AEFCB0952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86"/>
          <a:stretch/>
        </p:blipFill>
        <p:spPr>
          <a:xfrm>
            <a:off x="2843212" y="4543632"/>
            <a:ext cx="3457575" cy="19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586888"/>
      </a:lt2>
      <a:accent1>
        <a:srgbClr val="9CA6BF"/>
      </a:accent1>
      <a:accent2>
        <a:srgbClr val="BCC3D3"/>
      </a:accent2>
      <a:accent3>
        <a:srgbClr val="FFFFFF"/>
      </a:accent3>
      <a:accent4>
        <a:srgbClr val="404040"/>
      </a:accent4>
      <a:accent5>
        <a:srgbClr val="CBD0DC"/>
      </a:accent5>
      <a:accent6>
        <a:srgbClr val="AAB0BF"/>
      </a:accent6>
      <a:hlink>
        <a:srgbClr val="D8DFE7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586888"/>
        </a:lt2>
        <a:accent1>
          <a:srgbClr val="9CA6BF"/>
        </a:accent1>
        <a:accent2>
          <a:srgbClr val="BCC3D3"/>
        </a:accent2>
        <a:accent3>
          <a:srgbClr val="FFFFFF"/>
        </a:accent3>
        <a:accent4>
          <a:srgbClr val="404040"/>
        </a:accent4>
        <a:accent5>
          <a:srgbClr val="CBD0DC"/>
        </a:accent5>
        <a:accent6>
          <a:srgbClr val="AAB0BF"/>
        </a:accent6>
        <a:hlink>
          <a:srgbClr val="D8DFE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281</Words>
  <Application>Microsoft Office PowerPoint</Application>
  <PresentationFormat>Affichage à l'écran (4:3)</PresentationFormat>
  <Paragraphs>64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Helvetica Neue</vt:lpstr>
      <vt:lpstr>Tahoma</vt:lpstr>
      <vt:lpstr>template</vt:lpstr>
      <vt:lpstr>Anticipez les besoins en consommation de bâtiments</vt:lpstr>
      <vt:lpstr>SOMMAIRE</vt:lpstr>
      <vt:lpstr>Description du fichier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Suppression des données sensibles et/ou inutiles :</vt:lpstr>
      <vt:lpstr>Analyses bivariées :  Consommation d'énergie</vt:lpstr>
      <vt:lpstr>Boxplots sans outliers  </vt:lpstr>
      <vt:lpstr>Test de corrélation Anova</vt:lpstr>
      <vt:lpstr>Analyses bivariées :  Consommation de CO²</vt:lpstr>
      <vt:lpstr>Test de corrélation Anova</vt:lpstr>
      <vt:lpstr>Présentation PowerPoint</vt:lpstr>
      <vt:lpstr>Description du fichier</vt:lpstr>
      <vt:lpstr>Description du fichier</vt:lpstr>
      <vt:lpstr>Description du fichier</vt:lpstr>
      <vt:lpstr>Description du fichier</vt:lpstr>
      <vt:lpstr>Description du fichier</vt:lpstr>
      <vt:lpstr>Description du fichier</vt:lpstr>
      <vt:lpstr>Description du fichier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sarah</cp:lastModifiedBy>
  <cp:revision>51</cp:revision>
  <dcterms:created xsi:type="dcterms:W3CDTF">2006-06-13T13:38:55Z</dcterms:created>
  <dcterms:modified xsi:type="dcterms:W3CDTF">2023-01-22T15:03:30Z</dcterms:modified>
</cp:coreProperties>
</file>